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91" r:id="rId2"/>
    <p:sldId id="386" r:id="rId3"/>
    <p:sldId id="387" r:id="rId4"/>
    <p:sldId id="388" r:id="rId5"/>
    <p:sldId id="389" r:id="rId6"/>
    <p:sldId id="394" r:id="rId7"/>
    <p:sldId id="396" r:id="rId8"/>
    <p:sldId id="403" r:id="rId9"/>
    <p:sldId id="404" r:id="rId10"/>
    <p:sldId id="397" r:id="rId11"/>
    <p:sldId id="390" r:id="rId12"/>
    <p:sldId id="398" r:id="rId13"/>
    <p:sldId id="405" r:id="rId14"/>
    <p:sldId id="4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nde\Dropbox%20(MIT)\MIT%20research\SiC%20RAC\Simulations\SiC\SiC_Files\Modules\SiCSUR\SiC_Si\Energy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nde\Dropbox%20(MIT)\MIT%20research\SiC%20RAC\Simulations\SiC\Energ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Adsorption</a:t>
            </a:r>
            <a:r>
              <a:rPr lang="en-US" baseline="0"/>
              <a:t> energy / eV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1F-4615-8044-836303BED09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1F-4615-8044-836303BED097}"/>
              </c:ext>
            </c:extLst>
          </c:dPt>
          <c:cat>
            <c:strRef>
              <c:f>(Sheet1!$A$6,Sheet1!$A$12)</c:f>
              <c:strCache>
                <c:ptCount val="2"/>
                <c:pt idx="0">
                  <c:v>Adsorption energy of KF on SiC_Si</c:v>
                </c:pt>
                <c:pt idx="1">
                  <c:v>Adsorption energy of KF on SiC_C</c:v>
                </c:pt>
              </c:strCache>
            </c:strRef>
          </c:cat>
          <c:val>
            <c:numRef>
              <c:f>(Sheet1!$B$6,Sheet1!$B$12)</c:f>
              <c:numCache>
                <c:formatCode>General</c:formatCode>
                <c:ptCount val="2"/>
                <c:pt idx="0">
                  <c:v>-1.0589824850000991</c:v>
                </c:pt>
                <c:pt idx="1">
                  <c:v>-0.30544832499992935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1F-4615-8044-836303BED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7997487"/>
        <c:axId val="1947995087"/>
      </c:barChart>
      <c:catAx>
        <c:axId val="1947997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995087"/>
        <c:crosses val="autoZero"/>
        <c:auto val="1"/>
        <c:lblAlgn val="ctr"/>
        <c:lblOffset val="100"/>
        <c:noMultiLvlLbl val="0"/>
      </c:catAx>
      <c:valAx>
        <c:axId val="1947995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 (eV)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997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Adsorption energy / eV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7C-4AFD-92A8-E847D105E543}"/>
              </c:ext>
            </c:extLst>
          </c:dPt>
          <c:cat>
            <c:strRef>
              <c:f>(Sheet1!$A$20,Sheet1!$A$27)</c:f>
              <c:strCache>
                <c:ptCount val="2"/>
                <c:pt idx="0">
                  <c:v>Adsorption energy of KF on Al2O3_Al</c:v>
                </c:pt>
                <c:pt idx="1">
                  <c:v>Adsorption energy of KF on Al2O3_O</c:v>
                </c:pt>
              </c:strCache>
            </c:strRef>
          </c:cat>
          <c:val>
            <c:numRef>
              <c:f>(Sheet1!$B$20,Sheet1!$B$27)</c:f>
              <c:numCache>
                <c:formatCode>General</c:formatCode>
                <c:ptCount val="2"/>
                <c:pt idx="0">
                  <c:v>-0.90742871499998046</c:v>
                </c:pt>
                <c:pt idx="1">
                  <c:v>-6.3238935850000075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7C-4AFD-92A8-E847D105E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917407"/>
        <c:axId val="93923167"/>
      </c:barChart>
      <c:catAx>
        <c:axId val="93917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923167"/>
        <c:crosses val="autoZero"/>
        <c:auto val="1"/>
        <c:lblAlgn val="ctr"/>
        <c:lblOffset val="100"/>
        <c:noMultiLvlLbl val="0"/>
      </c:catAx>
      <c:valAx>
        <c:axId val="9392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Energy (eV)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917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0.64724</cdr:x>
      <cdr:y>0.39558</cdr:y>
    </cdr:from>
    <cdr:to>
      <cdr:x>0.88993</cdr:x>
      <cdr:y>0.5756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5F4A9AE-E022-172F-961F-202AE29BA96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959203" y="1085163"/>
          <a:ext cx="1109568" cy="49381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2C1A8-F7BB-493F-8501-ADD0BBC867E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8571E-7A86-4D18-A16E-BE1876078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9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D39C-FDC5-471D-A92D-7D29B3B07F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6D39C-FDC5-471D-A92D-7D29B3B07F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75C9-AEF2-3764-31FC-702A132EB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FE19E-1DAA-6AEE-2449-1D855DC3B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9AD1-DEC5-AB82-B3E6-5AE001A4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7A96-A2BD-AD97-BC4D-24184F96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43810-362B-783D-5138-46C697AF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6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A76C-8650-F94F-10E3-458BEC9A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F2FDB-03C3-16FC-E4E8-6AE496159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B98FC-FBB7-2A29-87D1-DB821F69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25FC8-25D6-7B5B-6A3C-86653C21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31DCA-D23E-91F5-9981-0C33DD99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97B32-902C-6F0D-F717-C1AADD8B7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94CC7-1D68-0CFB-3C9C-17B37F797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8423-014E-C564-0DE3-4C8FB5D9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9CD6-FFE7-9D98-5248-B89DDC10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B4BCA-B870-57D9-E4F2-4FADDAB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2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8DBB-9557-A7CA-2770-95066535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26810-0E50-FA9E-0DCF-718CA0B6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6BCD1-00E5-15FA-DF19-03AEE15E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A995D-D27A-60F8-DC38-4593A7DA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01779-ECFE-A0B8-E8C6-D9B1FB44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58A0-507E-5FDB-09E1-11A6A982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64B9D-9D44-A0A8-D725-0D4F9375F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DA25B-E89F-FAB2-DF1E-B07D8847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6C97-A690-3EC9-2CBB-4C5BC3CC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FA69-4A7C-1B27-FF9A-99208DB5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F13-034B-42C0-F50A-A25DC0C7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1E69-63DB-CD26-5259-B7871F223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D6F2E-C415-8BFA-C3C5-91EED29D4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F8A20-9C9C-73A8-850D-93690BC0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C6609-0B78-3BC3-4F97-693EC6AB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0BF90-7A71-11E0-7D6F-8DA29B2D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5A61-F191-57B7-1AC5-01F849B7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4826D-1E24-CD61-6D8A-1A68DB65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F5169-5ACE-5867-2A55-8909BDA34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C264D-FDED-5685-B3F7-C09EFBD73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1F5D5A-C542-8C5E-CA84-BCCA18FD5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CBE04-10B4-13AD-769E-8ACE90B5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D721B-50E1-F95F-7D2D-B9F6F66F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D12B8-1269-5AE0-EFA6-B1AF2888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0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B66F-9C00-3810-0049-57DC5B33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B2439-349F-0681-6BDA-8BE79299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A14F7-D69A-DCAE-0937-5FBBB8C5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1BF56-2CF2-E387-FB65-6345AED7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C2B38-9DEF-927C-4CD8-5C127C0F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051E4-4FAD-9A03-48D5-6A41619E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51DFC-DF66-AD06-04FC-F7845399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8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F027-F5BD-A9A5-94E2-EA26816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556B6-118A-121A-BA4D-AEE8996A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D2A1-4E25-FD75-9D0C-FB5CCE00A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5AB5-7136-05E5-418C-F0DCCD56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50A6-CEE2-86A4-C25E-777358D3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C06C-FE76-0DB2-9554-381F3575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7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706-DC1A-6301-6D6C-1BE2ED91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05B61-852F-39B3-D04B-BE2DD3382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009B0-DF14-1E99-1988-167EEB72D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4C902-2880-0520-4E45-15638EEA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25757-A105-6CF0-FC4A-D174034F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91AEF-9372-EAFF-5FB3-15F0AA94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E3940-2AF2-6158-73B1-A239645D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A08C-BFAB-5F22-35BA-56F09A7F2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C4C78-05AF-D45C-E634-5E2EA4371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5D8C92-773F-4144-BE03-F90B04EA365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0A93F-F286-C5F4-CB19-A83442D4C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3452-4767-9AD4-D9AC-DBD76F69B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AE54C-0EFD-47D7-8E2E-3BE6F5CC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7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5A853-0CDA-D578-288C-64A88A14BAA0}"/>
              </a:ext>
            </a:extLst>
          </p:cNvPr>
          <p:cNvSpPr txBox="1"/>
          <p:nvPr/>
        </p:nvSpPr>
        <p:spPr>
          <a:xfrm>
            <a:off x="3052859" y="1090678"/>
            <a:ext cx="6086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DFT calculation of KF on </a:t>
            </a:r>
            <a:r>
              <a:rPr lang="en-US" sz="2800" b="1" dirty="0" err="1"/>
              <a:t>SiC</a:t>
            </a:r>
            <a:r>
              <a:rPr lang="en-US" sz="2800" b="1" dirty="0"/>
              <a:t> and Al2O3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21992-2C90-8B8C-A1C0-02E05316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6" y="2757883"/>
            <a:ext cx="5130093" cy="2559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943AA-6752-DA09-F706-3BC874C5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20" y="2894545"/>
            <a:ext cx="4729345" cy="2285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D21A3-E147-D396-FB0D-D946BCFC119D}"/>
              </a:ext>
            </a:extLst>
          </p:cNvPr>
          <p:cNvSpPr txBox="1"/>
          <p:nvPr/>
        </p:nvSpPr>
        <p:spPr>
          <a:xfrm>
            <a:off x="4229100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30BD5-A60A-1278-EEF4-0EF7CF3B44F8}"/>
              </a:ext>
            </a:extLst>
          </p:cNvPr>
          <p:cNvSpPr txBox="1"/>
          <p:nvPr/>
        </p:nvSpPr>
        <p:spPr>
          <a:xfrm>
            <a:off x="4863277" y="34290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68A06-F13C-F9D5-1A94-66C6BEC4F2FA}"/>
              </a:ext>
            </a:extLst>
          </p:cNvPr>
          <p:cNvSpPr txBox="1"/>
          <p:nvPr/>
        </p:nvSpPr>
        <p:spPr>
          <a:xfrm>
            <a:off x="10734675" y="305966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36F02-9FCA-197C-B459-B696D4E7BE3C}"/>
              </a:ext>
            </a:extLst>
          </p:cNvPr>
          <p:cNvSpPr txBox="1"/>
          <p:nvPr/>
        </p:nvSpPr>
        <p:spPr>
          <a:xfrm>
            <a:off x="10426577" y="322479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38621B-9500-265C-AE4C-BF0F8F29BEB7}"/>
              </a:ext>
            </a:extLst>
          </p:cNvPr>
          <p:cNvSpPr txBox="1"/>
          <p:nvPr/>
        </p:nvSpPr>
        <p:spPr>
          <a:xfrm>
            <a:off x="2319260" y="5397990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Trigonal, R3m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F7940-DBAB-34F2-CE6F-67AF7CCEF593}"/>
              </a:ext>
            </a:extLst>
          </p:cNvPr>
          <p:cNvSpPr txBox="1"/>
          <p:nvPr/>
        </p:nvSpPr>
        <p:spPr>
          <a:xfrm>
            <a:off x="8405545" y="5120991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/>
              <a:t>Trigonal, </a:t>
            </a:r>
            <a:r>
              <a:rPr lang="en-US" b="0" i="0" dirty="0">
                <a:effectLst/>
                <a:highlight>
                  <a:srgbClr val="FFFFFF"/>
                </a:highlight>
                <a:latin typeface="BlinkMacSystemFont"/>
              </a:rPr>
              <a:t>R3̅c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1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7E193-C146-99AD-6940-20B041CE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31" y="1604274"/>
            <a:ext cx="5332132" cy="3649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8C58D4-79DE-0E61-95AF-68C59BB0B6DA}"/>
              </a:ext>
            </a:extLst>
          </p:cNvPr>
          <p:cNvSpPr txBox="1"/>
          <p:nvPr/>
        </p:nvSpPr>
        <p:spPr>
          <a:xfrm>
            <a:off x="3805382" y="517236"/>
            <a:ext cx="442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Adsorption energy of KF – </a:t>
            </a:r>
            <a:r>
              <a:rPr lang="en-US" dirty="0" err="1"/>
              <a:t>SiC</a:t>
            </a:r>
            <a:r>
              <a:rPr lang="en-US" dirty="0"/>
              <a:t> and KF – Al2O3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5E86-2B44-56DB-A021-B529C138E7D0}"/>
              </a:ext>
            </a:extLst>
          </p:cNvPr>
          <p:cNvSpPr txBox="1"/>
          <p:nvPr/>
        </p:nvSpPr>
        <p:spPr>
          <a:xfrm>
            <a:off x="5232664" y="5602099"/>
            <a:ext cx="18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 – K,  Si - F,  Al - F</a:t>
            </a:r>
          </a:p>
        </p:txBody>
      </p:sp>
    </p:spTree>
    <p:extLst>
      <p:ext uri="{BB962C8B-B14F-4D97-AF65-F5344CB8AC3E}">
        <p14:creationId xmlns:p14="http://schemas.microsoft.com/office/powerpoint/2010/main" val="122585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blue structure&#10;&#10;Description automatically generated">
            <a:extLst>
              <a:ext uri="{FF2B5EF4-FFF2-40B4-BE49-F238E27FC236}">
                <a16:creationId xmlns:a16="http://schemas.microsoft.com/office/drawing/2014/main" id="{B8B01A55-CC17-5CD5-ED07-D1AEFB0C18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" r="58397"/>
          <a:stretch/>
        </p:blipFill>
        <p:spPr>
          <a:xfrm>
            <a:off x="5871526" y="1000545"/>
            <a:ext cx="5432628" cy="5857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2BBB5-7ED6-1AAE-B9D8-0B4E8C521E1C}"/>
              </a:ext>
            </a:extLst>
          </p:cNvPr>
          <p:cNvSpPr txBox="1"/>
          <p:nvPr/>
        </p:nvSpPr>
        <p:spPr>
          <a:xfrm>
            <a:off x="4343400" y="257175"/>
            <a:ext cx="404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Electron configurations between Si-F</a:t>
            </a:r>
          </a:p>
        </p:txBody>
      </p:sp>
      <p:pic>
        <p:nvPicPr>
          <p:cNvPr id="8" name="Picture 7" descr="A colorful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99304A5C-9BFB-59C7-AF9F-D748386D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17130" r="52143" b="4503"/>
          <a:stretch/>
        </p:blipFill>
        <p:spPr>
          <a:xfrm>
            <a:off x="1299525" y="823686"/>
            <a:ext cx="4847772" cy="4368800"/>
          </a:xfrm>
          <a:prstGeom prst="rect">
            <a:avLst/>
          </a:prstGeom>
        </p:spPr>
      </p:pic>
      <p:pic>
        <p:nvPicPr>
          <p:cNvPr id="6" name="Picture 5" descr="A blue background with colorful circles&#10;&#10;Description automatically generated">
            <a:extLst>
              <a:ext uri="{FF2B5EF4-FFF2-40B4-BE49-F238E27FC236}">
                <a16:creationId xmlns:a16="http://schemas.microsoft.com/office/drawing/2014/main" id="{A1F6E6FA-DC8E-112D-C786-1000F70DE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11479" r="14597" b="10294"/>
          <a:stretch/>
        </p:blipFill>
        <p:spPr>
          <a:xfrm>
            <a:off x="1075302" y="4036569"/>
            <a:ext cx="4959378" cy="260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5A1B7-92F7-7A2A-C75B-8124B60CF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25" y="1073556"/>
            <a:ext cx="1117600" cy="1001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FEA90-8EA4-784D-9316-CB2B75EAB0C4}"/>
              </a:ext>
            </a:extLst>
          </p:cNvPr>
          <p:cNvSpPr txBox="1"/>
          <p:nvPr/>
        </p:nvSpPr>
        <p:spPr>
          <a:xfrm>
            <a:off x="4481199" y="30275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D34599-9F9D-EB5A-633C-51C4221D54C1}"/>
              </a:ext>
            </a:extLst>
          </p:cNvPr>
          <p:cNvCxnSpPr>
            <a:cxnSpLocks/>
          </p:cNvCxnSpPr>
          <p:nvPr/>
        </p:nvCxnSpPr>
        <p:spPr>
          <a:xfrm flipH="1" flipV="1">
            <a:off x="4428498" y="2823756"/>
            <a:ext cx="105402" cy="285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EE6025-05E5-C443-B31C-B66CC9359915}"/>
              </a:ext>
            </a:extLst>
          </p:cNvPr>
          <p:cNvCxnSpPr>
            <a:cxnSpLocks/>
          </p:cNvCxnSpPr>
          <p:nvPr/>
        </p:nvCxnSpPr>
        <p:spPr>
          <a:xfrm flipH="1" flipV="1">
            <a:off x="3984056" y="3008086"/>
            <a:ext cx="281264" cy="276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974564-0CEF-5400-1391-2C09CE74D905}"/>
              </a:ext>
            </a:extLst>
          </p:cNvPr>
          <p:cNvCxnSpPr>
            <a:cxnSpLocks/>
          </p:cNvCxnSpPr>
          <p:nvPr/>
        </p:nvCxnSpPr>
        <p:spPr>
          <a:xfrm flipH="1" flipV="1">
            <a:off x="3620122" y="3212242"/>
            <a:ext cx="281264" cy="276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0F1103-9D0B-507A-1E30-D4793DC5B382}"/>
              </a:ext>
            </a:extLst>
          </p:cNvPr>
          <p:cNvSpPr txBox="1"/>
          <p:nvPr/>
        </p:nvSpPr>
        <p:spPr>
          <a:xfrm>
            <a:off x="4149957" y="318477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95415-3E01-4F64-8CC6-F20FE90152E3}"/>
              </a:ext>
            </a:extLst>
          </p:cNvPr>
          <p:cNvSpPr txBox="1"/>
          <p:nvPr/>
        </p:nvSpPr>
        <p:spPr>
          <a:xfrm>
            <a:off x="3880440" y="33978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i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D13B49-619E-5046-24FD-EF2E8D4E05C4}"/>
              </a:ext>
            </a:extLst>
          </p:cNvPr>
          <p:cNvCxnSpPr>
            <a:cxnSpLocks/>
          </p:cNvCxnSpPr>
          <p:nvPr/>
        </p:nvCxnSpPr>
        <p:spPr>
          <a:xfrm flipH="1" flipV="1">
            <a:off x="3934876" y="6281617"/>
            <a:ext cx="288928" cy="133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29277D-B314-A429-794D-2C279A535C95}"/>
              </a:ext>
            </a:extLst>
          </p:cNvPr>
          <p:cNvCxnSpPr>
            <a:cxnSpLocks/>
          </p:cNvCxnSpPr>
          <p:nvPr/>
        </p:nvCxnSpPr>
        <p:spPr>
          <a:xfrm flipH="1" flipV="1">
            <a:off x="3884659" y="6525789"/>
            <a:ext cx="315276" cy="137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1B7A1-227E-8608-F489-F29B2C29118D}"/>
              </a:ext>
            </a:extLst>
          </p:cNvPr>
          <p:cNvCxnSpPr>
            <a:cxnSpLocks/>
          </p:cNvCxnSpPr>
          <p:nvPr/>
        </p:nvCxnSpPr>
        <p:spPr>
          <a:xfrm flipH="1" flipV="1">
            <a:off x="4199935" y="6061730"/>
            <a:ext cx="281264" cy="66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4F5814-B100-EF97-E16B-4A2D00D26481}"/>
              </a:ext>
            </a:extLst>
          </p:cNvPr>
          <p:cNvSpPr txBox="1"/>
          <p:nvPr/>
        </p:nvSpPr>
        <p:spPr>
          <a:xfrm>
            <a:off x="4428498" y="59728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F5A252-850A-A127-C8AD-63182B95AADE}"/>
              </a:ext>
            </a:extLst>
          </p:cNvPr>
          <p:cNvSpPr txBox="1"/>
          <p:nvPr/>
        </p:nvSpPr>
        <p:spPr>
          <a:xfrm>
            <a:off x="4252703" y="644274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587525-C088-FBFE-1BAF-EDC861DCC9DE}"/>
              </a:ext>
            </a:extLst>
          </p:cNvPr>
          <p:cNvSpPr txBox="1"/>
          <p:nvPr/>
        </p:nvSpPr>
        <p:spPr>
          <a:xfrm>
            <a:off x="4223804" y="624774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Ionic bonding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13653-42F0-B475-F377-DCECC2C6C4B3}"/>
              </a:ext>
            </a:extLst>
          </p:cNvPr>
          <p:cNvSpPr txBox="1"/>
          <p:nvPr/>
        </p:nvSpPr>
        <p:spPr>
          <a:xfrm>
            <a:off x="2280656" y="5341267"/>
            <a:ext cx="22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Covalent Bond</a:t>
            </a:r>
          </a:p>
        </p:txBody>
      </p:sp>
    </p:spTree>
    <p:extLst>
      <p:ext uri="{BB962C8B-B14F-4D97-AF65-F5344CB8AC3E}">
        <p14:creationId xmlns:p14="http://schemas.microsoft.com/office/powerpoint/2010/main" val="217601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colored objects on a white background&#10;&#10;Description automatically generated">
            <a:extLst>
              <a:ext uri="{FF2B5EF4-FFF2-40B4-BE49-F238E27FC236}">
                <a16:creationId xmlns:a16="http://schemas.microsoft.com/office/drawing/2014/main" id="{201AE2F2-5AD0-F5B1-17DF-E01B88B52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r="28828"/>
          <a:stretch/>
        </p:blipFill>
        <p:spPr>
          <a:xfrm>
            <a:off x="8837085" y="1181100"/>
            <a:ext cx="3354915" cy="5116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A00D9-94F7-6E7B-485C-2ABCE546B925}"/>
              </a:ext>
            </a:extLst>
          </p:cNvPr>
          <p:cNvSpPr txBox="1"/>
          <p:nvPr/>
        </p:nvSpPr>
        <p:spPr>
          <a:xfrm>
            <a:off x="3814428" y="238125"/>
            <a:ext cx="502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Electron configurations between K-O </a:t>
            </a:r>
            <a:r>
              <a:rPr lang="en-US" altLang="zh-CN" sz="2000" b="1" dirty="0"/>
              <a:t>and F-Al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119CE-DD0E-B1E4-44F7-B91152C87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" y="1266824"/>
            <a:ext cx="4281016" cy="4565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1E291F-AEB8-38F7-9836-4DB640EDE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926" y="1516551"/>
            <a:ext cx="3986147" cy="43158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A3E28F-0240-8954-01C5-426E5E309A7D}"/>
              </a:ext>
            </a:extLst>
          </p:cNvPr>
          <p:cNvCxnSpPr>
            <a:cxnSpLocks/>
          </p:cNvCxnSpPr>
          <p:nvPr/>
        </p:nvCxnSpPr>
        <p:spPr>
          <a:xfrm>
            <a:off x="2463800" y="3892550"/>
            <a:ext cx="25400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596757-F6B4-BAC3-F723-61498C63D7E3}"/>
              </a:ext>
            </a:extLst>
          </p:cNvPr>
          <p:cNvSpPr txBox="1"/>
          <p:nvPr/>
        </p:nvSpPr>
        <p:spPr>
          <a:xfrm>
            <a:off x="2099304" y="355913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Al-F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3738D-203E-860E-0461-6C2347E7BFD0}"/>
              </a:ext>
            </a:extLst>
          </p:cNvPr>
          <p:cNvCxnSpPr>
            <a:cxnSpLocks/>
          </p:cNvCxnSpPr>
          <p:nvPr/>
        </p:nvCxnSpPr>
        <p:spPr>
          <a:xfrm flipH="1">
            <a:off x="3338812" y="3892550"/>
            <a:ext cx="309036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DA488A-6E34-BFE8-2E3A-35F671772E67}"/>
              </a:ext>
            </a:extLst>
          </p:cNvPr>
          <p:cNvSpPr txBox="1"/>
          <p:nvPr/>
        </p:nvSpPr>
        <p:spPr>
          <a:xfrm>
            <a:off x="3627532" y="367446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4717F-6C3A-1189-8068-9431089CEB60}"/>
              </a:ext>
            </a:extLst>
          </p:cNvPr>
          <p:cNvSpPr txBox="1"/>
          <p:nvPr/>
        </p:nvSpPr>
        <p:spPr>
          <a:xfrm>
            <a:off x="10215418" y="611289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ionic bond</a:t>
            </a:r>
          </a:p>
        </p:txBody>
      </p:sp>
    </p:spTree>
    <p:extLst>
      <p:ext uri="{BB962C8B-B14F-4D97-AF65-F5344CB8AC3E}">
        <p14:creationId xmlns:p14="http://schemas.microsoft.com/office/powerpoint/2010/main" val="127347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A40D9-B462-D639-B25A-7AAE26B64564}"/>
              </a:ext>
            </a:extLst>
          </p:cNvPr>
          <p:cNvSpPr txBox="1"/>
          <p:nvPr/>
        </p:nvSpPr>
        <p:spPr>
          <a:xfrm>
            <a:off x="3814428" y="238125"/>
            <a:ext cx="4091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Electron configurations between K-O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5F587-8333-8F85-BC9D-877E1ACD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7" y="1866835"/>
            <a:ext cx="4209142" cy="402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26F11-E1C0-A247-34A5-4C8584E2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277" y="1452974"/>
            <a:ext cx="2666048" cy="4443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E99F4-47EF-D17C-4EEE-FACA1EE4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7" y="1624012"/>
            <a:ext cx="4248419" cy="41433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A3E28F-0240-8954-01C5-426E5E309A7D}"/>
              </a:ext>
            </a:extLst>
          </p:cNvPr>
          <p:cNvCxnSpPr>
            <a:cxnSpLocks/>
          </p:cNvCxnSpPr>
          <p:nvPr/>
        </p:nvCxnSpPr>
        <p:spPr>
          <a:xfrm flipH="1">
            <a:off x="3441588" y="3980873"/>
            <a:ext cx="372840" cy="176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3738D-203E-860E-0461-6C2347E7BFD0}"/>
              </a:ext>
            </a:extLst>
          </p:cNvPr>
          <p:cNvCxnSpPr>
            <a:cxnSpLocks/>
          </p:cNvCxnSpPr>
          <p:nvPr/>
        </p:nvCxnSpPr>
        <p:spPr>
          <a:xfrm flipH="1">
            <a:off x="3735976" y="5130223"/>
            <a:ext cx="309036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DA488A-6E34-BFE8-2E3A-35F671772E67}"/>
              </a:ext>
            </a:extLst>
          </p:cNvPr>
          <p:cNvSpPr txBox="1"/>
          <p:nvPr/>
        </p:nvSpPr>
        <p:spPr>
          <a:xfrm>
            <a:off x="3769989" y="367468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94A8E2-CF1D-911B-4486-0C9E96658C4F}"/>
              </a:ext>
            </a:extLst>
          </p:cNvPr>
          <p:cNvSpPr txBox="1"/>
          <p:nvPr/>
        </p:nvSpPr>
        <p:spPr>
          <a:xfrm>
            <a:off x="10794243" y="351227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1B146-AFA2-4671-2A86-535E0BB999BB}"/>
              </a:ext>
            </a:extLst>
          </p:cNvPr>
          <p:cNvSpPr txBox="1"/>
          <p:nvPr/>
        </p:nvSpPr>
        <p:spPr>
          <a:xfrm>
            <a:off x="10357624" y="367468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C3877B-3760-275C-68DD-72C595592C7C}"/>
              </a:ext>
            </a:extLst>
          </p:cNvPr>
          <p:cNvSpPr txBox="1"/>
          <p:nvPr/>
        </p:nvSpPr>
        <p:spPr>
          <a:xfrm>
            <a:off x="11099135" y="451966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0593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BAF83-80EE-EFF2-7A5B-78DB93B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59" y="1486189"/>
            <a:ext cx="6399711" cy="4362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63C87-2FD4-1EB9-B51A-CC99561F3267}"/>
              </a:ext>
            </a:extLst>
          </p:cNvPr>
          <p:cNvSpPr txBox="1"/>
          <p:nvPr/>
        </p:nvSpPr>
        <p:spPr>
          <a:xfrm>
            <a:off x="5857875" y="323850"/>
            <a:ext cx="14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HOMO-LUMO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6D135F5-9A58-4AA2-67C5-BFADC15B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0" y="2173346"/>
            <a:ext cx="3927928" cy="298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4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EE9913-905D-B652-41A6-A3730E1F9987}"/>
              </a:ext>
            </a:extLst>
          </p:cNvPr>
          <p:cNvSpPr txBox="1"/>
          <p:nvPr/>
        </p:nvSpPr>
        <p:spPr>
          <a:xfrm>
            <a:off x="4789417" y="561715"/>
            <a:ext cx="2830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 terminated </a:t>
            </a:r>
            <a:r>
              <a:rPr lang="en-US" sz="2000" b="1" dirty="0" err="1"/>
              <a:t>SiC</a:t>
            </a:r>
            <a:r>
              <a:rPr lang="en-US" sz="2000" b="1" dirty="0"/>
              <a:t> and KF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AC3A-8AED-40AF-8A1F-115B6E6E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6" y="2193007"/>
            <a:ext cx="3867740" cy="3833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868D-9C09-88DA-72A3-FEE4ED410F6F}"/>
              </a:ext>
            </a:extLst>
          </p:cNvPr>
          <p:cNvSpPr txBox="1"/>
          <p:nvPr/>
        </p:nvSpPr>
        <p:spPr>
          <a:xfrm>
            <a:off x="4481086" y="4109913"/>
            <a:ext cx="1211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1.89718(0) Å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EEC222-4F1B-7349-FB67-D26969065E52}"/>
              </a:ext>
            </a:extLst>
          </p:cNvPr>
          <p:cNvSpPr/>
          <p:nvPr/>
        </p:nvSpPr>
        <p:spPr>
          <a:xfrm>
            <a:off x="4240062" y="4109913"/>
            <a:ext cx="241024" cy="3077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01763-07D6-0A3C-154E-CD7ABF14C68D}"/>
              </a:ext>
            </a:extLst>
          </p:cNvPr>
          <p:cNvSpPr txBox="1"/>
          <p:nvPr/>
        </p:nvSpPr>
        <p:spPr>
          <a:xfrm>
            <a:off x="2165588" y="1645653"/>
            <a:ext cx="18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 terminated </a:t>
            </a:r>
            <a:r>
              <a:rPr lang="en-US" b="1" dirty="0" err="1"/>
              <a:t>SiC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1E3D8-0386-E978-69C8-F6BEA5CB6E26}"/>
              </a:ext>
            </a:extLst>
          </p:cNvPr>
          <p:cNvSpPr txBox="1"/>
          <p:nvPr/>
        </p:nvSpPr>
        <p:spPr>
          <a:xfrm>
            <a:off x="1570713" y="62325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E_SiC_Si</a:t>
            </a:r>
            <a:r>
              <a:rPr lang="en-US" dirty="0"/>
              <a:t>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8AE9D-E8CA-9188-DBB6-6C02D8B8A067}"/>
              </a:ext>
            </a:extLst>
          </p:cNvPr>
          <p:cNvSpPr txBox="1"/>
          <p:nvPr/>
        </p:nvSpPr>
        <p:spPr>
          <a:xfrm>
            <a:off x="2577516" y="6232550"/>
            <a:ext cx="1662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-635.86651487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BAFEFD-BCF7-A0A4-BC4C-C79E722A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25" y="2448518"/>
            <a:ext cx="4046502" cy="33227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2ED9A3-3773-4CDE-8B83-264DA1F3958F}"/>
              </a:ext>
            </a:extLst>
          </p:cNvPr>
          <p:cNvSpPr txBox="1"/>
          <p:nvPr/>
        </p:nvSpPr>
        <p:spPr>
          <a:xfrm>
            <a:off x="9556412" y="183031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KF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54BA74-368A-38E6-949C-3C04649C9C0A}"/>
              </a:ext>
            </a:extLst>
          </p:cNvPr>
          <p:cNvSpPr txBox="1"/>
          <p:nvPr/>
        </p:nvSpPr>
        <p:spPr>
          <a:xfrm>
            <a:off x="7620000" y="2831006"/>
            <a:ext cx="1209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2.65441(0) Å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136DA1-27B0-B209-1E7A-A72B45557AD4}"/>
              </a:ext>
            </a:extLst>
          </p:cNvPr>
          <p:cNvCxnSpPr>
            <a:cxnSpLocks/>
          </p:cNvCxnSpPr>
          <p:nvPr/>
        </p:nvCxnSpPr>
        <p:spPr>
          <a:xfrm>
            <a:off x="8719127" y="2984894"/>
            <a:ext cx="314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AC3AA3-138E-7DB2-A3BF-B93F2C160224}"/>
              </a:ext>
            </a:extLst>
          </p:cNvPr>
          <p:cNvSpPr txBox="1"/>
          <p:nvPr/>
        </p:nvSpPr>
        <p:spPr>
          <a:xfrm>
            <a:off x="7951940" y="6026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E_KF = -33.71625658/4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-8.42906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9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B2BF138-9A00-63F1-E4B4-EFA5300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0" y="1580814"/>
            <a:ext cx="4710089" cy="422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4F62-2FBC-48B5-81E2-30B837B0A70B}"/>
              </a:ext>
            </a:extLst>
          </p:cNvPr>
          <p:cNvSpPr txBox="1"/>
          <p:nvPr/>
        </p:nvSpPr>
        <p:spPr>
          <a:xfrm>
            <a:off x="2351856" y="1259312"/>
            <a:ext cx="230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adsorption of KF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D625C68-8A1B-4559-3712-6E1C88F1E70A}"/>
              </a:ext>
            </a:extLst>
          </p:cNvPr>
          <p:cNvSpPr/>
          <p:nvPr/>
        </p:nvSpPr>
        <p:spPr>
          <a:xfrm flipH="1">
            <a:off x="2158488" y="3723572"/>
            <a:ext cx="228587" cy="3077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81584-940D-6313-DB03-FDEA9258EAF7}"/>
              </a:ext>
            </a:extLst>
          </p:cNvPr>
          <p:cNvSpPr txBox="1"/>
          <p:nvPr/>
        </p:nvSpPr>
        <p:spPr>
          <a:xfrm>
            <a:off x="1060810" y="3723571"/>
            <a:ext cx="1211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1.98647(0) Å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69B941-E655-2CAC-0610-E5BE315EAA6E}"/>
              </a:ext>
            </a:extLst>
          </p:cNvPr>
          <p:cNvCxnSpPr/>
          <p:nvPr/>
        </p:nvCxnSpPr>
        <p:spPr>
          <a:xfrm>
            <a:off x="2118780" y="3522557"/>
            <a:ext cx="308002" cy="92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00C99B-A62F-EBE3-46F2-C7BE9092E2E3}"/>
              </a:ext>
            </a:extLst>
          </p:cNvPr>
          <p:cNvSpPr txBox="1"/>
          <p:nvPr/>
        </p:nvSpPr>
        <p:spPr>
          <a:xfrm>
            <a:off x="1041004" y="3307144"/>
            <a:ext cx="1211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1.64059(0) 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85F87-54B9-9D1F-D7CE-56EBD75C8840}"/>
              </a:ext>
            </a:extLst>
          </p:cNvPr>
          <p:cNvSpPr txBox="1"/>
          <p:nvPr/>
        </p:nvSpPr>
        <p:spPr>
          <a:xfrm>
            <a:off x="2627334" y="5846209"/>
            <a:ext cx="2204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Etot</a:t>
            </a:r>
            <a:r>
              <a:rPr lang="en-US" dirty="0"/>
              <a:t> = -645.35468814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43DD5-D011-FBD6-2249-45732FE623DA}"/>
              </a:ext>
            </a:extLst>
          </p:cNvPr>
          <p:cNvSpPr txBox="1"/>
          <p:nvPr/>
        </p:nvSpPr>
        <p:spPr>
          <a:xfrm>
            <a:off x="3795125" y="529589"/>
            <a:ext cx="581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calculation on adsorption of KF on Si layer on </a:t>
            </a:r>
            <a:r>
              <a:rPr lang="en-US" sz="2000" b="1" dirty="0" err="1"/>
              <a:t>SiC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DEEE3-0C2D-7B06-68F1-9E8A08EFA04E}"/>
              </a:ext>
            </a:extLst>
          </p:cNvPr>
          <p:cNvSpPr txBox="1"/>
          <p:nvPr/>
        </p:nvSpPr>
        <p:spPr>
          <a:xfrm>
            <a:off x="6400800" y="2215299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Adsorption energy: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DDB8E-3A12-0BB4-C5C2-D8959FC7048F}"/>
              </a:ext>
            </a:extLst>
          </p:cNvPr>
          <p:cNvSpPr txBox="1"/>
          <p:nvPr/>
        </p:nvSpPr>
        <p:spPr>
          <a:xfrm>
            <a:off x="6496638" y="2843747"/>
            <a:ext cx="400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Ead</a:t>
            </a:r>
            <a:r>
              <a:rPr lang="en-US" dirty="0"/>
              <a:t> = </a:t>
            </a:r>
            <a:r>
              <a:rPr lang="en-US" dirty="0" err="1"/>
              <a:t>Etot</a:t>
            </a:r>
            <a:r>
              <a:rPr lang="en-US" dirty="0"/>
              <a:t> - </a:t>
            </a:r>
            <a:r>
              <a:rPr lang="en-US" dirty="0" err="1"/>
              <a:t>E_SiC_Si</a:t>
            </a:r>
            <a:r>
              <a:rPr lang="en-US" dirty="0"/>
              <a:t> - E_KF 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-1.05898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42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AE767A-04D7-8E25-9F45-69978FC6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91" y="1818243"/>
            <a:ext cx="3999157" cy="388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E71A0-370D-919C-A7F9-5DD15F02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4" y="1818243"/>
            <a:ext cx="3935446" cy="363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E11A2-7CAC-9D52-C8E4-8EAA411A4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248" y="2212847"/>
            <a:ext cx="4046502" cy="3322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481E47-2BA0-269C-13B8-872CB814BB4D}"/>
              </a:ext>
            </a:extLst>
          </p:cNvPr>
          <p:cNvSpPr txBox="1"/>
          <p:nvPr/>
        </p:nvSpPr>
        <p:spPr>
          <a:xfrm>
            <a:off x="10358035" y="159464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KF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02F06-DFA3-BAB8-169C-9D678886A0C2}"/>
              </a:ext>
            </a:extLst>
          </p:cNvPr>
          <p:cNvSpPr txBox="1"/>
          <p:nvPr/>
        </p:nvSpPr>
        <p:spPr>
          <a:xfrm>
            <a:off x="8421623" y="2595335"/>
            <a:ext cx="1209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2.65441(0) Å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D4D726-A85B-65F9-5F61-989B57149E2E}"/>
              </a:ext>
            </a:extLst>
          </p:cNvPr>
          <p:cNvCxnSpPr>
            <a:cxnSpLocks/>
          </p:cNvCxnSpPr>
          <p:nvPr/>
        </p:nvCxnSpPr>
        <p:spPr>
          <a:xfrm>
            <a:off x="9520750" y="2749223"/>
            <a:ext cx="314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B3FDD1-91CB-3670-26D9-842C7F94E45D}"/>
              </a:ext>
            </a:extLst>
          </p:cNvPr>
          <p:cNvSpPr txBox="1"/>
          <p:nvPr/>
        </p:nvSpPr>
        <p:spPr>
          <a:xfrm>
            <a:off x="5974433" y="1300899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terminated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CED6B-5D29-C98D-7427-68226FE65E59}"/>
              </a:ext>
            </a:extLst>
          </p:cNvPr>
          <p:cNvSpPr txBox="1"/>
          <p:nvPr/>
        </p:nvSpPr>
        <p:spPr>
          <a:xfrm>
            <a:off x="1095375" y="3244334"/>
            <a:ext cx="325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fixing the nearest Si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1CCEB-5368-6387-EFC6-5881FA197B78}"/>
              </a:ext>
            </a:extLst>
          </p:cNvPr>
          <p:cNvSpPr txBox="1"/>
          <p:nvPr/>
        </p:nvSpPr>
        <p:spPr>
          <a:xfrm>
            <a:off x="1885360" y="1300899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terminated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901F5-CE7D-8643-6473-53DD91F31B7B}"/>
              </a:ext>
            </a:extLst>
          </p:cNvPr>
          <p:cNvSpPr txBox="1"/>
          <p:nvPr/>
        </p:nvSpPr>
        <p:spPr>
          <a:xfrm>
            <a:off x="5267027" y="3284257"/>
            <a:ext cx="341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fixing the nearest Si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D391C-4D1F-451D-9255-D3AC6D2ADE8B}"/>
              </a:ext>
            </a:extLst>
          </p:cNvPr>
          <p:cNvSpPr txBox="1"/>
          <p:nvPr/>
        </p:nvSpPr>
        <p:spPr>
          <a:xfrm>
            <a:off x="3795125" y="529589"/>
            <a:ext cx="581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calculation on adsorption of KF on C layer on </a:t>
            </a:r>
            <a:r>
              <a:rPr lang="en-US" sz="2000" b="1" dirty="0" err="1"/>
              <a:t>SiC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AE042-5394-3186-721F-F658CBE89409}"/>
              </a:ext>
            </a:extLst>
          </p:cNvPr>
          <p:cNvSpPr txBox="1"/>
          <p:nvPr/>
        </p:nvSpPr>
        <p:spPr>
          <a:xfrm>
            <a:off x="117664" y="3850068"/>
            <a:ext cx="211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dirty="0"/>
              <a:t>1.90327(0) Å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2681F1-54C1-4D4D-3367-79986BDF9F92}"/>
              </a:ext>
            </a:extLst>
          </p:cNvPr>
          <p:cNvCxnSpPr>
            <a:cxnSpLocks/>
          </p:cNvCxnSpPr>
          <p:nvPr/>
        </p:nvCxnSpPr>
        <p:spPr>
          <a:xfrm>
            <a:off x="1671304" y="4067175"/>
            <a:ext cx="301961" cy="8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75FE62-4F07-2119-58A9-9BF9CAB6CE4F}"/>
              </a:ext>
            </a:extLst>
          </p:cNvPr>
          <p:cNvSpPr txBox="1"/>
          <p:nvPr/>
        </p:nvSpPr>
        <p:spPr>
          <a:xfrm>
            <a:off x="4015091" y="3850068"/>
            <a:ext cx="211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 </a:t>
            </a:r>
            <a:r>
              <a:rPr lang="en-US" dirty="0"/>
              <a:t>1.98716(0) Å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0D95A-415A-16AD-129E-283D2862891E}"/>
              </a:ext>
            </a:extLst>
          </p:cNvPr>
          <p:cNvCxnSpPr>
            <a:cxnSpLocks/>
          </p:cNvCxnSpPr>
          <p:nvPr/>
        </p:nvCxnSpPr>
        <p:spPr>
          <a:xfrm>
            <a:off x="5561728" y="4098251"/>
            <a:ext cx="301961" cy="8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9A5811-B327-E847-6980-3FF2A8999884}"/>
              </a:ext>
            </a:extLst>
          </p:cNvPr>
          <p:cNvSpPr txBox="1"/>
          <p:nvPr/>
        </p:nvSpPr>
        <p:spPr>
          <a:xfrm>
            <a:off x="1529639" y="610732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E_SiC_C</a:t>
            </a:r>
            <a:r>
              <a:rPr lang="en-US" dirty="0"/>
              <a:t>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-675.693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E3E68-D843-BF4B-C5D1-ED9B10500566}"/>
              </a:ext>
            </a:extLst>
          </p:cNvPr>
          <p:cNvSpPr txBox="1"/>
          <p:nvPr/>
        </p:nvSpPr>
        <p:spPr>
          <a:xfrm>
            <a:off x="7951940" y="61073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E_KF = -33.71625658/4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-8.42906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30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8DC27-A8D8-B3C3-2D3A-CAEBA552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541040"/>
            <a:ext cx="4572000" cy="4697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196B4-C1FA-B978-78C3-11077A144108}"/>
              </a:ext>
            </a:extLst>
          </p:cNvPr>
          <p:cNvSpPr txBox="1"/>
          <p:nvPr/>
        </p:nvSpPr>
        <p:spPr>
          <a:xfrm>
            <a:off x="2351856" y="1259312"/>
            <a:ext cx="230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adsorption of KF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993F4-4CE4-1413-D673-5C92F5C68824}"/>
              </a:ext>
            </a:extLst>
          </p:cNvPr>
          <p:cNvSpPr txBox="1"/>
          <p:nvPr/>
        </p:nvSpPr>
        <p:spPr>
          <a:xfrm>
            <a:off x="1603973" y="37052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1.49067(0) Å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8B88B3-E20E-B551-720D-46E82A385C2B}"/>
              </a:ext>
            </a:extLst>
          </p:cNvPr>
          <p:cNvCxnSpPr/>
          <p:nvPr/>
        </p:nvCxnSpPr>
        <p:spPr>
          <a:xfrm>
            <a:off x="3067050" y="3889957"/>
            <a:ext cx="361950" cy="72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117EC6-5870-9134-7D3C-80DD0A0706D5}"/>
              </a:ext>
            </a:extLst>
          </p:cNvPr>
          <p:cNvSpPr txBox="1"/>
          <p:nvPr/>
        </p:nvSpPr>
        <p:spPr>
          <a:xfrm>
            <a:off x="6400799" y="1858977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Adsorption energy: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B950A-07E5-6DE1-981D-6F59F02B5FB4}"/>
              </a:ext>
            </a:extLst>
          </p:cNvPr>
          <p:cNvSpPr txBox="1"/>
          <p:nvPr/>
        </p:nvSpPr>
        <p:spPr>
          <a:xfrm>
            <a:off x="6496637" y="2487425"/>
            <a:ext cx="400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Ead</a:t>
            </a:r>
            <a:r>
              <a:rPr lang="en-US" dirty="0"/>
              <a:t> = </a:t>
            </a:r>
            <a:r>
              <a:rPr lang="en-US" dirty="0" err="1"/>
              <a:t>Etot</a:t>
            </a:r>
            <a:r>
              <a:rPr lang="en-US" dirty="0"/>
              <a:t> - </a:t>
            </a:r>
            <a:r>
              <a:rPr lang="en-US" dirty="0" err="1"/>
              <a:t>E_SiC_Si</a:t>
            </a:r>
            <a:r>
              <a:rPr lang="en-US" dirty="0"/>
              <a:t> - E_KF 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-0.30545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A205B-F9B3-0E10-B661-D80E644FD520}"/>
              </a:ext>
            </a:extLst>
          </p:cNvPr>
          <p:cNvSpPr txBox="1"/>
          <p:nvPr/>
        </p:nvSpPr>
        <p:spPr>
          <a:xfrm>
            <a:off x="2394231" y="6238874"/>
            <a:ext cx="16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Etot</a:t>
            </a:r>
            <a:r>
              <a:rPr lang="en-US" dirty="0"/>
              <a:t>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-684.427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28B13EA-BF0A-FAAF-B5D2-2ED774ECCDF8}"/>
              </a:ext>
            </a:extLst>
          </p:cNvPr>
          <p:cNvGraphicFramePr>
            <a:graphicFrameLocks/>
          </p:cNvGraphicFramePr>
          <p:nvPr/>
        </p:nvGraphicFramePr>
        <p:xfrm>
          <a:off x="6096000" y="33293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805C920-E351-89F6-2804-EBD04A33E8A4}"/>
              </a:ext>
            </a:extLst>
          </p:cNvPr>
          <p:cNvSpPr txBox="1"/>
          <p:nvPr/>
        </p:nvSpPr>
        <p:spPr>
          <a:xfrm>
            <a:off x="3795125" y="529589"/>
            <a:ext cx="581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calculation on adsorption of KF on C layer on </a:t>
            </a:r>
            <a:r>
              <a:rPr lang="en-US" sz="2000" b="1" dirty="0" err="1"/>
              <a:t>SiC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69749-91DC-F150-A683-0814D817F560}"/>
              </a:ext>
            </a:extLst>
          </p:cNvPr>
          <p:cNvSpPr txBox="1"/>
          <p:nvPr/>
        </p:nvSpPr>
        <p:spPr>
          <a:xfrm>
            <a:off x="7191375" y="5703188"/>
            <a:ext cx="107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-1.05898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DF24A-A5E5-B50D-3F38-7DC2DE2CE0AC}"/>
              </a:ext>
            </a:extLst>
          </p:cNvPr>
          <p:cNvSpPr txBox="1"/>
          <p:nvPr/>
        </p:nvSpPr>
        <p:spPr>
          <a:xfrm>
            <a:off x="7163818" y="6263825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Si-F prefers to be formed than C-F</a:t>
            </a:r>
          </a:p>
        </p:txBody>
      </p:sp>
    </p:spTree>
    <p:extLst>
      <p:ext uri="{BB962C8B-B14F-4D97-AF65-F5344CB8AC3E}">
        <p14:creationId xmlns:p14="http://schemas.microsoft.com/office/powerpoint/2010/main" val="13730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EE899-5F35-552C-B378-6F37A49DAE03}"/>
              </a:ext>
            </a:extLst>
          </p:cNvPr>
          <p:cNvSpPr txBox="1"/>
          <p:nvPr/>
        </p:nvSpPr>
        <p:spPr>
          <a:xfrm>
            <a:off x="4789417" y="561715"/>
            <a:ext cx="3194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  <a:r>
              <a:rPr lang="en-US" altLang="zh-CN" sz="2000" b="1" dirty="0"/>
              <a:t>l</a:t>
            </a:r>
            <a:r>
              <a:rPr lang="en-US" sz="2000" b="1" dirty="0"/>
              <a:t> terminated Al2O3 and KF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967D6DD-4525-6B2E-B053-4D6A401E75D2}"/>
              </a:ext>
            </a:extLst>
          </p:cNvPr>
          <p:cNvSpPr/>
          <p:nvPr/>
        </p:nvSpPr>
        <p:spPr>
          <a:xfrm>
            <a:off x="3893499" y="4654858"/>
            <a:ext cx="241024" cy="3077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76737-BBC2-4119-13B3-438998BDD5CB}"/>
              </a:ext>
            </a:extLst>
          </p:cNvPr>
          <p:cNvSpPr txBox="1"/>
          <p:nvPr/>
        </p:nvSpPr>
        <p:spPr>
          <a:xfrm>
            <a:off x="2165588" y="1645653"/>
            <a:ext cx="214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 terminated Al2O3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FC86D-D048-DAB5-0AD9-EBE58EAC8E19}"/>
              </a:ext>
            </a:extLst>
          </p:cNvPr>
          <p:cNvSpPr txBox="1"/>
          <p:nvPr/>
        </p:nvSpPr>
        <p:spPr>
          <a:xfrm>
            <a:off x="2014232" y="6255089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E_Al2O3_Al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-442.854</a:t>
            </a:r>
            <a:r>
              <a:rPr lang="en-US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184A3-BB41-A08E-9C9C-63909780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25" y="2448518"/>
            <a:ext cx="4046502" cy="3322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1D9C5-FA11-1686-F9F0-9A1757EB13E6}"/>
              </a:ext>
            </a:extLst>
          </p:cNvPr>
          <p:cNvSpPr txBox="1"/>
          <p:nvPr/>
        </p:nvSpPr>
        <p:spPr>
          <a:xfrm>
            <a:off x="9556412" y="183031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73E6A-C5F5-A999-D0F9-8859C697F01D}"/>
              </a:ext>
            </a:extLst>
          </p:cNvPr>
          <p:cNvSpPr txBox="1"/>
          <p:nvPr/>
        </p:nvSpPr>
        <p:spPr>
          <a:xfrm>
            <a:off x="7620000" y="2831006"/>
            <a:ext cx="1209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2.65441(0) Å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87B27E-C892-F4F7-C493-7003790723A8}"/>
              </a:ext>
            </a:extLst>
          </p:cNvPr>
          <p:cNvCxnSpPr>
            <a:cxnSpLocks/>
          </p:cNvCxnSpPr>
          <p:nvPr/>
        </p:nvCxnSpPr>
        <p:spPr>
          <a:xfrm>
            <a:off x="8719127" y="2984894"/>
            <a:ext cx="314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259FF1-0856-BB1A-8D66-6DC54729D315}"/>
              </a:ext>
            </a:extLst>
          </p:cNvPr>
          <p:cNvSpPr txBox="1"/>
          <p:nvPr/>
        </p:nvSpPr>
        <p:spPr>
          <a:xfrm>
            <a:off x="7951940" y="6026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E_KF = -33.71625658/4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-8.42906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82734-A7F8-748E-75C8-EEC49AD2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2" y="2037940"/>
            <a:ext cx="3391649" cy="41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69187529-8856-5FD3-BAEA-221823DE7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-50" r="63703" b="18037"/>
          <a:stretch/>
        </p:blipFill>
        <p:spPr>
          <a:xfrm>
            <a:off x="559989" y="1599415"/>
            <a:ext cx="3421929" cy="457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58664-A788-F330-F38C-E18620629554}"/>
              </a:ext>
            </a:extLst>
          </p:cNvPr>
          <p:cNvSpPr txBox="1"/>
          <p:nvPr/>
        </p:nvSpPr>
        <p:spPr>
          <a:xfrm>
            <a:off x="6400799" y="1858977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Adsorption energy: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822B-144E-16F0-2A67-089D31C4F889}"/>
              </a:ext>
            </a:extLst>
          </p:cNvPr>
          <p:cNvSpPr txBox="1"/>
          <p:nvPr/>
        </p:nvSpPr>
        <p:spPr>
          <a:xfrm>
            <a:off x="6400799" y="2533607"/>
            <a:ext cx="424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Ead</a:t>
            </a:r>
            <a:r>
              <a:rPr lang="en-US" dirty="0"/>
              <a:t> = </a:t>
            </a:r>
            <a:r>
              <a:rPr lang="en-US" dirty="0" err="1"/>
              <a:t>Etot</a:t>
            </a:r>
            <a:r>
              <a:rPr lang="en-US" dirty="0"/>
              <a:t> - E_Al2O3_Al - E_KF 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-0.90743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7765-764D-21B6-6015-6B0B628D4F79}"/>
              </a:ext>
            </a:extLst>
          </p:cNvPr>
          <p:cNvSpPr txBox="1"/>
          <p:nvPr/>
        </p:nvSpPr>
        <p:spPr>
          <a:xfrm>
            <a:off x="1570713" y="6232550"/>
            <a:ext cx="18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E_tot</a:t>
            </a:r>
            <a:r>
              <a:rPr lang="en-US" dirty="0"/>
              <a:t>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-452.191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81F9B-8112-290C-98EA-FE1173048A7D}"/>
              </a:ext>
            </a:extLst>
          </p:cNvPr>
          <p:cNvSpPr txBox="1"/>
          <p:nvPr/>
        </p:nvSpPr>
        <p:spPr>
          <a:xfrm>
            <a:off x="4595454" y="506297"/>
            <a:ext cx="3194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  <a:r>
              <a:rPr lang="en-US" altLang="zh-CN" sz="2000" b="1" dirty="0"/>
              <a:t>l</a:t>
            </a:r>
            <a:r>
              <a:rPr lang="en-US" sz="2000" b="1" dirty="0"/>
              <a:t> terminated Al2O3 and KF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B7490-F0CE-BAFA-963D-3D85C25A9F54}"/>
              </a:ext>
            </a:extLst>
          </p:cNvPr>
          <p:cNvSpPr txBox="1"/>
          <p:nvPr/>
        </p:nvSpPr>
        <p:spPr>
          <a:xfrm>
            <a:off x="1196502" y="446499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92146-D6C7-E1F9-9DE3-DF30B21D6290}"/>
              </a:ext>
            </a:extLst>
          </p:cNvPr>
          <p:cNvSpPr txBox="1"/>
          <p:nvPr/>
        </p:nvSpPr>
        <p:spPr>
          <a:xfrm>
            <a:off x="3025330" y="428033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F-Al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6396E2-B67C-67C8-143D-60C69904D712}"/>
              </a:ext>
            </a:extLst>
          </p:cNvPr>
          <p:cNvCxnSpPr>
            <a:stCxn id="8" idx="3"/>
          </p:cNvCxnSpPr>
          <p:nvPr/>
        </p:nvCxnSpPr>
        <p:spPr>
          <a:xfrm>
            <a:off x="1724211" y="4649662"/>
            <a:ext cx="308870" cy="68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05313-E884-0CD1-A11C-75904E768329}"/>
              </a:ext>
            </a:extLst>
          </p:cNvPr>
          <p:cNvCxnSpPr>
            <a:cxnSpLocks/>
          </p:cNvCxnSpPr>
          <p:nvPr/>
        </p:nvCxnSpPr>
        <p:spPr>
          <a:xfrm flipH="1">
            <a:off x="2638636" y="4502125"/>
            <a:ext cx="386315" cy="113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2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Brace 1">
            <a:extLst>
              <a:ext uri="{FF2B5EF4-FFF2-40B4-BE49-F238E27FC236}">
                <a16:creationId xmlns:a16="http://schemas.microsoft.com/office/drawing/2014/main" id="{D1C03405-024C-8C57-2815-7BFF3099C8B8}"/>
              </a:ext>
            </a:extLst>
          </p:cNvPr>
          <p:cNvSpPr/>
          <p:nvPr/>
        </p:nvSpPr>
        <p:spPr>
          <a:xfrm>
            <a:off x="3893499" y="4654858"/>
            <a:ext cx="241024" cy="3077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E8814-1722-A805-9932-35383402EE3C}"/>
              </a:ext>
            </a:extLst>
          </p:cNvPr>
          <p:cNvSpPr txBox="1"/>
          <p:nvPr/>
        </p:nvSpPr>
        <p:spPr>
          <a:xfrm>
            <a:off x="2165588" y="1645653"/>
            <a:ext cx="210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 terminated Al2O3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A5EFE-7DBA-A40E-813C-9F0504A120AD}"/>
              </a:ext>
            </a:extLst>
          </p:cNvPr>
          <p:cNvSpPr txBox="1"/>
          <p:nvPr/>
        </p:nvSpPr>
        <p:spPr>
          <a:xfrm>
            <a:off x="2014232" y="625508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E_Al2O3_O =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-463.578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6890-E826-96A4-026B-F062057F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25" y="2448518"/>
            <a:ext cx="4046502" cy="3322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78E2B-F80C-FC0D-364B-D9959000D503}"/>
              </a:ext>
            </a:extLst>
          </p:cNvPr>
          <p:cNvSpPr txBox="1"/>
          <p:nvPr/>
        </p:nvSpPr>
        <p:spPr>
          <a:xfrm>
            <a:off x="9556412" y="183031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KF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ED526-E5F9-8AFE-8E39-6AB5365782CC}"/>
              </a:ext>
            </a:extLst>
          </p:cNvPr>
          <p:cNvSpPr txBox="1"/>
          <p:nvPr/>
        </p:nvSpPr>
        <p:spPr>
          <a:xfrm>
            <a:off x="7620000" y="2831006"/>
            <a:ext cx="1209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2.65441(0) Å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6E7FB4-3237-B344-8B84-39D3FA8C74CC}"/>
              </a:ext>
            </a:extLst>
          </p:cNvPr>
          <p:cNvCxnSpPr>
            <a:cxnSpLocks/>
          </p:cNvCxnSpPr>
          <p:nvPr/>
        </p:nvCxnSpPr>
        <p:spPr>
          <a:xfrm>
            <a:off x="8719127" y="2984894"/>
            <a:ext cx="314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BB6C7B-4A1C-9131-5239-F344090AFAA4}"/>
              </a:ext>
            </a:extLst>
          </p:cNvPr>
          <p:cNvSpPr txBox="1"/>
          <p:nvPr/>
        </p:nvSpPr>
        <p:spPr>
          <a:xfrm>
            <a:off x="4789417" y="561715"/>
            <a:ext cx="3149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 terminated Al2O3 and KF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ADF13-8147-642C-65FE-8C4AB111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3" y="2007272"/>
            <a:ext cx="4080436" cy="4205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1C513-55AF-7947-4C8C-053168227B72}"/>
              </a:ext>
            </a:extLst>
          </p:cNvPr>
          <p:cNvSpPr txBox="1"/>
          <p:nvPr/>
        </p:nvSpPr>
        <p:spPr>
          <a:xfrm>
            <a:off x="7951940" y="6026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E_KF = -33.71625658/4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-8.42906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46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6D9F61-A4E4-C051-E0E7-589FC2460D24}"/>
              </a:ext>
            </a:extLst>
          </p:cNvPr>
          <p:cNvGraphicFramePr>
            <a:graphicFrameLocks/>
          </p:cNvGraphicFramePr>
          <p:nvPr/>
        </p:nvGraphicFramePr>
        <p:xfrm>
          <a:off x="6008254" y="33597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5F95E9-DEF3-AD4B-50D8-9F2F7C0B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4" y="1208020"/>
            <a:ext cx="4458963" cy="5024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69202-066D-44FC-8E88-34C9D044C548}"/>
              </a:ext>
            </a:extLst>
          </p:cNvPr>
          <p:cNvSpPr txBox="1"/>
          <p:nvPr/>
        </p:nvSpPr>
        <p:spPr>
          <a:xfrm>
            <a:off x="4789417" y="561715"/>
            <a:ext cx="3149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 terminated Al2O3 and KF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147E6-9793-0347-A0B6-538EBAE41142}"/>
              </a:ext>
            </a:extLst>
          </p:cNvPr>
          <p:cNvSpPr txBox="1"/>
          <p:nvPr/>
        </p:nvSpPr>
        <p:spPr>
          <a:xfrm>
            <a:off x="6400799" y="1858977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Adsorption energy: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5E077-2FAD-33F1-707F-F1F0BE1F2D60}"/>
              </a:ext>
            </a:extLst>
          </p:cNvPr>
          <p:cNvSpPr txBox="1"/>
          <p:nvPr/>
        </p:nvSpPr>
        <p:spPr>
          <a:xfrm>
            <a:off x="6400799" y="2533607"/>
            <a:ext cx="424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Ead</a:t>
            </a:r>
            <a:r>
              <a:rPr lang="en-US" dirty="0"/>
              <a:t> = </a:t>
            </a:r>
            <a:r>
              <a:rPr lang="en-US" dirty="0" err="1"/>
              <a:t>Etot</a:t>
            </a:r>
            <a:r>
              <a:rPr lang="en-US" dirty="0"/>
              <a:t> - E_Al2O3_Al - E_KF 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-6.32389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95F41-BA76-F395-660C-480358089535}"/>
              </a:ext>
            </a:extLst>
          </p:cNvPr>
          <p:cNvSpPr txBox="1"/>
          <p:nvPr/>
        </p:nvSpPr>
        <p:spPr>
          <a:xfrm>
            <a:off x="1570713" y="6232550"/>
            <a:ext cx="18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E_tot</a:t>
            </a:r>
            <a:r>
              <a:rPr lang="en-US" dirty="0"/>
              <a:t> 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-478.331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9A460-4BF4-1958-B9E8-C7EC03270204}"/>
              </a:ext>
            </a:extLst>
          </p:cNvPr>
          <p:cNvSpPr txBox="1"/>
          <p:nvPr/>
        </p:nvSpPr>
        <p:spPr>
          <a:xfrm>
            <a:off x="4140112" y="378853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1C3D44-D1B2-B4DB-2067-E87D124BBAC2}"/>
              </a:ext>
            </a:extLst>
          </p:cNvPr>
          <p:cNvCxnSpPr>
            <a:cxnSpLocks/>
          </p:cNvCxnSpPr>
          <p:nvPr/>
        </p:nvCxnSpPr>
        <p:spPr>
          <a:xfrm flipH="1">
            <a:off x="4018516" y="4104754"/>
            <a:ext cx="243192" cy="194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4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Widescreen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BlinkMacSystemFont</vt:lpstr>
      <vt:lpstr>Aptos</vt:lpstr>
      <vt:lpstr>Aptos Display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Wande Cairang</dc:creator>
  <cp:lastModifiedBy>Wande Cairang</cp:lastModifiedBy>
  <cp:revision>2</cp:revision>
  <dcterms:created xsi:type="dcterms:W3CDTF">2024-09-03T20:46:49Z</dcterms:created>
  <dcterms:modified xsi:type="dcterms:W3CDTF">2024-09-03T20:46:58Z</dcterms:modified>
</cp:coreProperties>
</file>